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Urbanis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rbanist-regular.fntdata"/><Relationship Id="rId14" Type="http://schemas.openxmlformats.org/officeDocument/2006/relationships/slide" Target="slides/slide9.xml"/><Relationship Id="rId17" Type="http://schemas.openxmlformats.org/officeDocument/2006/relationships/font" Target="fonts/Urbanist-italic.fntdata"/><Relationship Id="rId16" Type="http://schemas.openxmlformats.org/officeDocument/2006/relationships/font" Target="fonts/Urbanis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Urbanis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33.png"/><Relationship Id="rId7" Type="http://schemas.openxmlformats.org/officeDocument/2006/relationships/image" Target="../media/image15.png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5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591942"/>
            <a:ext cx="1261467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967" y="4591942"/>
            <a:ext cx="1989236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3703" y="4591942"/>
            <a:ext cx="8001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762000" y="1237357"/>
            <a:ext cx="76200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DEF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TWOKLIN ACADEMY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62000" y="1551682"/>
            <a:ext cx="8001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Data Analysis &amp;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Automation</a:t>
            </a:r>
            <a:r>
              <a:rPr b="1" i="0" lang="en-US" sz="54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 in Sports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62000" y="3342382"/>
            <a:ext cx="762000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Kickstart your career in sports analytics. Learn fundamental methods and industry-standard tools from the experts.</a:t>
            </a:r>
            <a:endParaRPr/>
          </a:p>
        </p:txBody>
      </p:sp>
      <p:pic>
        <p:nvPicPr>
          <p:cNvPr descr="image.png" id="91" name="Google Shape;9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00" y="468719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04467" y="4687192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8625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6275" y="2207865"/>
            <a:ext cx="321945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533400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09600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1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533400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Objective for Analysis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533400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Understand the core purpose of data in modern sports. Learn to define Key Performance Indicators (KPIs) that align with club philosophy and automate the collection of objective metrics.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486275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562475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2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4486275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Evaluation Methods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486275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Master the frameworks for assessing team efficiency and individual player impact. deep dive into advanced metrics like xG (Expected Goals), PER, and win probability models.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439150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8515350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3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8439150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Strategies for Analysis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439150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Learn effective workflows for the three key phases: Pre-Match Scouting (opponent analysis), Live In-Game coding, and Post-Match Review for performance optimization.</a:t>
            </a:r>
            <a:endParaRPr/>
          </a:p>
        </p:txBody>
      </p:sp>
      <p:pic>
        <p:nvPicPr>
          <p:cNvPr descr="image.png" id="114" name="Google Shape;11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400" y="221739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39150" y="2217390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285750" y="285750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Module 1: </a:t>
            </a:r>
            <a:r>
              <a:rPr b="1" i="0" lang="en-US" sz="36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Foundations of 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8625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>
            <a:off x="533400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09600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4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33400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Organizational Methods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533400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How to structure a professional data department. Best practices for communicating complex insights to coaches, players, and stakeholders without overwhelming them.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486275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562475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5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4486275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Understanding Actions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4486275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Defining the syntax of sport. Learn how to consistently code specific events—tackles, passes, shots, turnovers—to create a clean, queryable dataset.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8439150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8515350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6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8439150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Tactics &amp; Formations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8439150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Using data to visualize tactical setups. Analyze formation shapes, passing networks, and defensive blocks using heatmaps and average position data.</a:t>
            </a:r>
            <a:endParaRPr/>
          </a:p>
        </p:txBody>
      </p:sp>
      <p:pic>
        <p:nvPicPr>
          <p:cNvPr descr="image.png" id="137" name="Google Shape;13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2217390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6275" y="2217390"/>
            <a:ext cx="2667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39150" y="2217390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285750" y="285750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Module 2: </a:t>
            </a:r>
            <a:r>
              <a:rPr b="1" i="0" lang="en-US" sz="36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Tactics &amp; Organization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870620"/>
            <a:ext cx="5524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285750" y="2210692"/>
            <a:ext cx="5524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Data is only as powerful as its presentation.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285750" y="2911673"/>
            <a:ext cx="5524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In Lessons 5 and 6, we explore how to transform raw event data into actionable visual insights.</a:t>
            </a:r>
            <a:endParaRPr/>
          </a:p>
        </p:txBody>
      </p:sp>
      <p:pic>
        <p:nvPicPr>
          <p:cNvPr descr="image.png" id="149" name="Google Shape;14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1275" y="1880145"/>
            <a:ext cx="55054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571500" y="3616523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Heatmaps:</a:t>
            </a:r>
            <a:r>
              <a:rPr b="0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Identify zones of control and player activity.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571500" y="4033688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Pass Networks:</a:t>
            </a:r>
            <a:r>
              <a:rPr b="0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Visualize team chemistry and ball progression channels.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571500" y="4725144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Defensive Shapes:</a:t>
            </a:r>
            <a:r>
              <a:rPr b="0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Analyze compactness and spacing using tracking data.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285750" y="510480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Visualizing </a:t>
            </a:r>
            <a:r>
              <a:rPr b="1" i="0" lang="en-US" sz="36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Tactical Data</a:t>
            </a:r>
            <a:endParaRPr/>
          </a:p>
        </p:txBody>
      </p:sp>
      <p:pic>
        <p:nvPicPr>
          <p:cNvPr descr="image.png" id="154" name="Google Shape;15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3645098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062263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753719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8625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1645890"/>
            <a:ext cx="3714750" cy="4259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533400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09600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7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533400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Tools for Analysis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33400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Get hands-on with the industry standard stack: Coding (Python/R) for data manipulation, Visualization (Tableau/PowerBI), and Video Analysis (Hudl/Sportscode).</a:t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4486275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562475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8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4486275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Tracking Teams vs Players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4486275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Understanding the difference between Event Data (on-ball) and Tracking Data (off-ball). Analyzing player load, speed, and biomechanics via GPS and optical systems.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8439150" y="1893540"/>
            <a:ext cx="689223" cy="219075"/>
          </a:xfrm>
          <a:prstGeom prst="roundRect">
            <a:avLst>
              <a:gd fmla="val 17391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8515350" y="1931640"/>
            <a:ext cx="536823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9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8439150" y="2703165"/>
            <a:ext cx="338042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Professional Advancement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8439150" y="3427065"/>
            <a:ext cx="3219450" cy="2078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Charting your career path. Strategies for building a portfolio, networking in the sports industry, and landing your first role as a performance analyst.</a:t>
            </a:r>
            <a:endParaRPr/>
          </a:p>
        </p:txBody>
      </p:sp>
      <p:pic>
        <p:nvPicPr>
          <p:cNvPr descr="image.png" id="177" name="Google Shape;17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2217390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6275" y="221739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39150" y="221739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285750" y="285750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Module 3: </a:t>
            </a:r>
            <a:r>
              <a:rPr b="1" i="0" lang="en-US" sz="36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Tools &amp; Advancement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5" name="Google Shape;1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870620"/>
            <a:ext cx="5524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/>
          <p:nvPr/>
        </p:nvSpPr>
        <p:spPr>
          <a:xfrm>
            <a:off x="285750" y="2484983"/>
            <a:ext cx="5524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Lesson 8 Deep Dive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285750" y="3185963"/>
            <a:ext cx="5524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Modern analytics relies heavily on computer vision and optical tracking. We cover how to interpret coordinate data to assess physical performance.</a:t>
            </a:r>
            <a:endParaRPr/>
          </a:p>
        </p:txBody>
      </p:sp>
      <p:pic>
        <p:nvPicPr>
          <p:cNvPr descr="image.png" id="189" name="Google Shape;1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1275" y="1880145"/>
            <a:ext cx="55054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571500" y="3890813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Skeletal Tracking:</a:t>
            </a:r>
            <a:r>
              <a:rPr b="0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Analyze biomechanics and injury risk.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571500" y="4307978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Velocity &amp; Load:</a:t>
            </a:r>
            <a:r>
              <a:rPr b="0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Quantify player output to optimize training.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571500" y="4725144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Spatial Awareness:</a:t>
            </a:r>
            <a:r>
              <a:rPr b="0" i="0" lang="en-US" sz="135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Measure how players control space off the ball.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285750" y="510480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Advanced </a:t>
            </a:r>
            <a:r>
              <a:rPr b="1" i="0" lang="en-US" sz="36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Player Tracking</a:t>
            </a:r>
            <a:endParaRPr/>
          </a:p>
        </p:txBody>
      </p:sp>
      <p:pic>
        <p:nvPicPr>
          <p:cNvPr descr="image.png" id="194" name="Google Shape;19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3919388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336553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753719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2" name="Google Shape;2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3604170"/>
            <a:ext cx="55245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3" name="Google Shape;20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" y="1870620"/>
            <a:ext cx="5524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6381750" y="2280195"/>
            <a:ext cx="58007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Twoklin Analyst Certification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6381750" y="2804070"/>
            <a:ext cx="5524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Upon completing all 9 lessons, you will receive a personalized certificate validating your skills in sports data automation.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6610350" y="3947070"/>
            <a:ext cx="51054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"This certification demonstrates a practical understanding of the modern data workflows used by elite clubs."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285750" y="510480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Showcase Your </a:t>
            </a:r>
            <a:r>
              <a:rPr b="1" i="0" lang="en-US" sz="36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Expertise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2" name="Google Shape;2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825103" y="1968847"/>
            <a:ext cx="3550443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Questions?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285750" y="3073747"/>
            <a:ext cx="462915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Ready to start your journey in sports analytics?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661094" y="4003327"/>
            <a:ext cx="387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www.twoklin.com | </a:t>
            </a:r>
            <a:endParaRPr b="0" i="0" sz="1500" u="none" cap="none" strike="noStrike">
              <a:solidFill>
                <a:srgbClr val="E0E0E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E0E0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</a:t>
            </a:r>
            <a:r>
              <a:rPr b="0" i="0" lang="en-US" sz="1500" u="none" cap="none" strike="noStrike">
                <a:solidFill>
                  <a:srgbClr val="E0E0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r>
              <a:rPr lang="en-US" sz="1500">
                <a:solidFill>
                  <a:srgbClr val="E0E0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twoklin</a:t>
            </a:r>
            <a:r>
              <a:rPr b="0" i="0" lang="en-US" sz="1500" u="none" cap="none" strike="noStrike">
                <a:solidFill>
                  <a:srgbClr val="E0E0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.co</a:t>
            </a:r>
            <a:r>
              <a:rPr b="0" i="0" lang="en-US" sz="1500" u="none" cap="none" strike="noStrike">
                <a:solidFill>
                  <a:srgbClr val="E0E0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/>
          <p:nvPr/>
        </p:nvSpPr>
        <p:spPr>
          <a:xfrm>
            <a:off x="285750" y="3378547"/>
            <a:ext cx="73914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285750" y="4163317"/>
            <a:ext cx="73914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3" name="Google Shape;2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27527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1381125" y="2746176"/>
            <a:ext cx="62960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https://goblue1996.wordpress.com/wp-content/uploads/2014/12/wanyama-heat-map-versus-chelsea.jpg?w=670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1381125" y="2991891"/>
            <a:ext cx="62960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goblue1996.wordpress.com</a:t>
            </a:r>
            <a:endParaRPr/>
          </a:p>
        </p:txBody>
      </p:sp>
      <p:pic>
        <p:nvPicPr>
          <p:cNvPr descr="image.png" id="226" name="Google Shape;22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" y="353749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1381125" y="3530947"/>
            <a:ext cx="62960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https://themotionmonitor.com/wp-content/uploads/2021/03/Force-Plates-1600x900.png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381125" y="3776662"/>
            <a:ext cx="62960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themotionmonitor.com</a:t>
            </a:r>
            <a:endParaRPr/>
          </a:p>
        </p:txBody>
      </p:sp>
      <p:pic>
        <p:nvPicPr>
          <p:cNvPr descr="image.png" id="229" name="Google Shape;22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32226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/>
        </p:nvSpPr>
        <p:spPr>
          <a:xfrm>
            <a:off x="1381125" y="4315717"/>
            <a:ext cx="62960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https://images.besttemplates.com/wp-content/uploads/2024/06/Course-Completion-Certificate-mockup.jpg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1381125" y="4561433"/>
            <a:ext cx="62960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www.besttemplates.com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285750" y="1243161"/>
            <a:ext cx="11906250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